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8" r:id="rId3"/>
    <p:sldId id="257" r:id="rId4"/>
    <p:sldId id="260" r:id="rId5"/>
    <p:sldId id="259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93" d="100"/>
          <a:sy n="93" d="100"/>
        </p:scale>
        <p:origin x="-115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printerSettings" Target="printerSettings/printerSettings1.bin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23527-C683-894A-B141-8259F4504AA3}" type="datetimeFigureOut">
              <a:rPr lang="en-US" smtClean="0"/>
              <a:t>9/14/15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84FE7-545F-6240-86F2-5B47B6C4C5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54696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23527-C683-894A-B141-8259F4504AA3}" type="datetimeFigureOut">
              <a:rPr lang="en-US" smtClean="0"/>
              <a:t>9/14/15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84FE7-545F-6240-86F2-5B47B6C4C5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52223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23527-C683-894A-B141-8259F4504AA3}" type="datetimeFigureOut">
              <a:rPr lang="en-US" smtClean="0"/>
              <a:t>9/14/15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84FE7-545F-6240-86F2-5B47B6C4C5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62931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23527-C683-894A-B141-8259F4504AA3}" type="datetimeFigureOut">
              <a:rPr lang="en-US" smtClean="0"/>
              <a:t>9/14/15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84FE7-545F-6240-86F2-5B47B6C4C5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66890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23527-C683-894A-B141-8259F4504AA3}" type="datetimeFigureOut">
              <a:rPr lang="en-US" smtClean="0"/>
              <a:t>9/14/15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84FE7-545F-6240-86F2-5B47B6C4C5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29207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23527-C683-894A-B141-8259F4504AA3}" type="datetimeFigureOut">
              <a:rPr lang="en-US" smtClean="0"/>
              <a:t>9/14/15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84FE7-545F-6240-86F2-5B47B6C4C5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09235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23527-C683-894A-B141-8259F4504AA3}" type="datetimeFigureOut">
              <a:rPr lang="en-US" smtClean="0"/>
              <a:t>9/14/15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84FE7-545F-6240-86F2-5B47B6C4C5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43268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23527-C683-894A-B141-8259F4504AA3}" type="datetimeFigureOut">
              <a:rPr lang="en-US" smtClean="0"/>
              <a:t>9/14/15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84FE7-545F-6240-86F2-5B47B6C4C5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11541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23527-C683-894A-B141-8259F4504AA3}" type="datetimeFigureOut">
              <a:rPr lang="en-US" smtClean="0"/>
              <a:t>9/14/15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84FE7-545F-6240-86F2-5B47B6C4C5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59913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23527-C683-894A-B141-8259F4504AA3}" type="datetimeFigureOut">
              <a:rPr lang="en-US" smtClean="0"/>
              <a:t>9/14/15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84FE7-545F-6240-86F2-5B47B6C4C5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38172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23527-C683-894A-B141-8259F4504AA3}" type="datetimeFigureOut">
              <a:rPr lang="en-US" smtClean="0"/>
              <a:t>9/14/15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84FE7-545F-6240-86F2-5B47B6C4C5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11705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323527-C683-894A-B141-8259F4504AA3}" type="datetimeFigureOut">
              <a:rPr lang="en-US" smtClean="0"/>
              <a:t>9/14/15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084FE7-545F-6240-86F2-5B47B6C4C5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0872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Risk Management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As it applies to CAS at La Paz Community School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07497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Identifying Hazards and Taking Precautions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For each individual project there will be different risks involved for both organizers and participants.</a:t>
            </a:r>
          </a:p>
          <a:p>
            <a:r>
              <a:rPr lang="en-US" dirty="0" smtClean="0"/>
              <a:t>Fill out La Paz Risk Management Form before each event and discuss with your CAS Coordinator or Adviser.</a:t>
            </a:r>
          </a:p>
          <a:p>
            <a:r>
              <a:rPr lang="en-US" dirty="0" smtClean="0"/>
              <a:t>Identify areas in which you can minimize risk and take the necessary steps to implement changes to manage those risks.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72278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 Paz Risk Management Form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1689246" y="1600193"/>
          <a:ext cx="5765507" cy="4525977"/>
        </p:xfrm>
        <a:graphic>
          <a:graphicData uri="http://schemas.openxmlformats.org/drawingml/2006/table">
            <a:tbl>
              <a:tblPr/>
              <a:tblGrid>
                <a:gridCol w="1476035"/>
                <a:gridCol w="717630"/>
                <a:gridCol w="587152"/>
                <a:gridCol w="546378"/>
                <a:gridCol w="546378"/>
                <a:gridCol w="1891934"/>
              </a:tblGrid>
              <a:tr h="782869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effectLst/>
                          <a:latin typeface="Verdana"/>
                        </a:rPr>
                        <a:t>Risk Description</a:t>
                      </a:r>
                    </a:p>
                  </a:txBody>
                  <a:tcPr marL="8155" marR="8155" marT="8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effectLst/>
                          <a:latin typeface="Verdana"/>
                        </a:rPr>
                        <a:t>Who affected?</a:t>
                      </a:r>
                    </a:p>
                  </a:txBody>
                  <a:tcPr marL="8155" marR="8155" marT="8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1" i="0" u="none" strike="noStrike">
                          <a:effectLst/>
                          <a:latin typeface="Verdana"/>
                        </a:rPr>
                        <a:t>Probability (A) (1-3)</a:t>
                      </a:r>
                    </a:p>
                  </a:txBody>
                  <a:tcPr marL="8155" marR="8155" marT="8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1" i="0" u="none" strike="noStrike">
                          <a:effectLst/>
                          <a:latin typeface="Verdana"/>
                        </a:rPr>
                        <a:t>Serverity (B) (1-3)</a:t>
                      </a:r>
                    </a:p>
                  </a:txBody>
                  <a:tcPr marL="8155" marR="8155" marT="8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1" i="0" u="none" strike="noStrike">
                          <a:effectLst/>
                          <a:latin typeface="Verdana"/>
                        </a:rPr>
                        <a:t>AxB= Risk Rating</a:t>
                      </a:r>
                    </a:p>
                  </a:txBody>
                  <a:tcPr marL="8155" marR="8155" marT="8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effectLst/>
                          <a:latin typeface="Verdana"/>
                        </a:rPr>
                        <a:t>What needs to be completed to minimize the risk?</a:t>
                      </a:r>
                    </a:p>
                  </a:txBody>
                  <a:tcPr marL="8155" marR="8155" marT="8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6014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8155" marR="8155" marT="8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8155" marR="8155" marT="8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8155" marR="8155" marT="8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8155" marR="8155" marT="8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8155" marR="8155" marT="8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8155" marR="8155" marT="8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06014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8155" marR="8155" marT="8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8155" marR="8155" marT="8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8155" marR="8155" marT="8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8155" marR="8155" marT="8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8155" marR="8155" marT="8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8155" marR="8155" marT="8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6014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8155" marR="8155" marT="8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8155" marR="8155" marT="8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8155" marR="8155" marT="8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8155" marR="8155" marT="8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8155" marR="8155" marT="8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8155" marR="8155" marT="8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6014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8155" marR="8155" marT="8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8155" marR="8155" marT="8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8155" marR="8155" marT="8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8155" marR="8155" marT="8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8155" marR="8155" marT="8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8155" marR="8155" marT="8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6014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8155" marR="8155" marT="8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8155" marR="8155" marT="8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8155" marR="8155" marT="8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8155" marR="8155" marT="8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8155" marR="8155" marT="8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8155" marR="8155" marT="8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6014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8155" marR="8155" marT="8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8155" marR="8155" marT="8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8155" marR="8155" marT="8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8155" marR="8155" marT="8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8155" marR="8155" marT="8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8155" marR="8155" marT="8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6014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8155" marR="8155" marT="8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8155" marR="8155" marT="8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8155" marR="8155" marT="8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8155" marR="8155" marT="8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8155" marR="8155" marT="8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8155" marR="8155" marT="8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6014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8155" marR="8155" marT="8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8155" marR="8155" marT="8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8155" marR="8155" marT="8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8155" marR="8155" marT="8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8155" marR="8155" marT="8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8155" marR="8155" marT="8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06014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8155" marR="8155" marT="8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8155" marR="8155" marT="8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8155" marR="8155" marT="8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8155" marR="8155" marT="8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8155" marR="8155" marT="8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8155" marR="8155" marT="8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6014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8155" marR="8155" marT="8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8155" marR="8155" marT="8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8155" marR="8155" marT="8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8155" marR="8155" marT="8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8155" marR="8155" marT="8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8155" marR="8155" marT="8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6014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8155" marR="8155" marT="8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8155" marR="8155" marT="8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8155" marR="8155" marT="8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8155" marR="8155" marT="8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8155" marR="8155" marT="8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8155" marR="8155" marT="8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6014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8155" marR="8155" marT="8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8155" marR="8155" marT="8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8155" marR="8155" marT="8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8155" marR="8155" marT="8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8155" marR="8155" marT="8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8155" marR="8155" marT="8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6014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8155" marR="8155" marT="8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8155" marR="8155" marT="8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8155" marR="8155" marT="8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8155" marR="8155" marT="8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8155" marR="8155" marT="8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8155" marR="8155" marT="8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6014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8155" marR="8155" marT="8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8155" marR="8155" marT="8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8155" marR="8155" marT="8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8155" marR="8155" marT="8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8155" marR="8155" marT="8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8155" marR="8155" marT="8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6014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8155" marR="8155" marT="8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8155" marR="8155" marT="8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8155" marR="8155" marT="8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8155" marR="8155" marT="8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8155" marR="8155" marT="8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8155" marR="8155" marT="8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06014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8155" marR="8155" marT="8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8155" marR="8155" marT="8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8155" marR="8155" marT="8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8155" marR="8155" marT="8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8155" marR="8155" marT="8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8155" marR="8155" marT="8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6014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8155" marR="8155" marT="8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8155" marR="8155" marT="8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8155" marR="8155" marT="8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8155" marR="8155" marT="8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8155" marR="8155" marT="8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8155" marR="8155" marT="8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6014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8155" marR="8155" marT="8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8155" marR="8155" marT="8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8155" marR="8155" marT="8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8155" marR="8155" marT="8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8155" marR="8155" marT="8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8155" marR="8155" marT="8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6014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8155" marR="8155" marT="8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8155" marR="8155" marT="8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8155" marR="8155" marT="8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8155" marR="8155" marT="8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8155" marR="8155" marT="8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8155" marR="8155" marT="8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6014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8155" marR="8155" marT="8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8155" marR="8155" marT="8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8155" marR="8155" marT="8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8155" marR="8155" marT="8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8155" marR="8155" marT="8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8155" marR="8155" marT="8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6014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8155" marR="8155" marT="8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8155" marR="8155" marT="8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8155" marR="8155" marT="8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8155" marR="8155" marT="8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8155" marR="8155" marT="8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8155" marR="8155" marT="8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06014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8155" marR="8155" marT="8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8155" marR="8155" marT="8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8155" marR="8155" marT="8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8155" marR="8155" marT="8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8155" marR="8155" marT="8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8155" marR="8155" marT="8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6014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8155" marR="8155" marT="8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8155" marR="8155" marT="8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8155" marR="8155" marT="8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8155" marR="8155" marT="8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8155" marR="8155" marT="8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8155" marR="8155" marT="8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6014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8155" marR="8155" marT="8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8155" marR="8155" marT="8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8155" marR="8155" marT="8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8155" marR="8155" marT="8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8155" marR="8155" marT="8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8155" marR="8155" marT="8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6014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8155" marR="8155" marT="8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8155" marR="8155" marT="8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8155" marR="8155" marT="8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8155" marR="8155" marT="8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8155" marR="8155" marT="8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8155" marR="8155" marT="8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6014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8155" marR="8155" marT="8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8155" marR="8155" marT="8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8155" marR="8155" marT="8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8155" marR="8155" marT="8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8155" marR="8155" marT="8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8155" marR="8155" marT="8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6014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8155" marR="8155" marT="8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8155" marR="8155" marT="8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8155" marR="8155" marT="8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8155" marR="8155" marT="8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8155" marR="8155" marT="8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8155" marR="8155" marT="8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6014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8155" marR="8155" marT="8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8155" marR="8155" marT="8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8155" marR="8155" marT="8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8155" marR="8155" marT="8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8155" marR="8155" marT="8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8155" marR="8155" marT="8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06014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8155" marR="8155" marT="8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8155" marR="8155" marT="8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8155" marR="8155" marT="8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8155" marR="8155" marT="8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8155" marR="8155" marT="8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8155" marR="8155" marT="8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6014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8155" marR="8155" marT="8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8155" marR="8155" marT="8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8155" marR="8155" marT="8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8155" marR="8155" marT="8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8155" marR="8155" marT="8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8155" marR="8155" marT="8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6014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8155" marR="8155" marT="8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8155" marR="8155" marT="8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8155" marR="8155" marT="8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8155" marR="8155" marT="8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8155" marR="8155" marT="8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8155" marR="8155" marT="8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6014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8155" marR="8155" marT="8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8155" marR="8155" marT="8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8155" marR="8155" marT="8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8155" marR="8155" marT="8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8155" marR="8155" marT="8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8155" marR="8155" marT="8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50660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8155" marR="8155" marT="8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8155" marR="8155" marT="8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8155" marR="8155" marT="8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8155" marR="8155" marT="8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8155" marR="8155" marT="8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 dirty="0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8155" marR="8155" marT="8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94353454"/>
              </p:ext>
            </p:extLst>
          </p:nvPr>
        </p:nvGraphicFramePr>
        <p:xfrm>
          <a:off x="1679615" y="1600193"/>
          <a:ext cx="5775138" cy="4525977"/>
        </p:xfrm>
        <a:graphic>
          <a:graphicData uri="http://schemas.openxmlformats.org/drawingml/2006/table">
            <a:tbl>
              <a:tblPr/>
              <a:tblGrid>
                <a:gridCol w="1485666"/>
                <a:gridCol w="717630"/>
                <a:gridCol w="587152"/>
                <a:gridCol w="546378"/>
                <a:gridCol w="546378"/>
                <a:gridCol w="1891934"/>
              </a:tblGrid>
              <a:tr h="782869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 dirty="0">
                          <a:effectLst/>
                          <a:latin typeface="Verdana"/>
                        </a:rPr>
                        <a:t>Risk Description</a:t>
                      </a:r>
                    </a:p>
                  </a:txBody>
                  <a:tcPr marL="8155" marR="8155" marT="8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effectLst/>
                          <a:latin typeface="Verdana"/>
                        </a:rPr>
                        <a:t>Who affected?</a:t>
                      </a:r>
                    </a:p>
                  </a:txBody>
                  <a:tcPr marL="8155" marR="8155" marT="8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1" i="0" u="none" strike="noStrike">
                          <a:effectLst/>
                          <a:latin typeface="Verdana"/>
                        </a:rPr>
                        <a:t>Probability (A) (1-3)</a:t>
                      </a:r>
                    </a:p>
                  </a:txBody>
                  <a:tcPr marL="8155" marR="8155" marT="8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1" i="0" u="none" strike="noStrike">
                          <a:effectLst/>
                          <a:latin typeface="Verdana"/>
                        </a:rPr>
                        <a:t>Serverity (B) (1-3)</a:t>
                      </a:r>
                    </a:p>
                  </a:txBody>
                  <a:tcPr marL="8155" marR="8155" marT="8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1" i="0" u="none" strike="noStrike">
                          <a:effectLst/>
                          <a:latin typeface="Verdana"/>
                        </a:rPr>
                        <a:t>AxB= Risk Rating</a:t>
                      </a:r>
                    </a:p>
                  </a:txBody>
                  <a:tcPr marL="8155" marR="8155" marT="8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effectLst/>
                          <a:latin typeface="Verdana"/>
                        </a:rPr>
                        <a:t>What needs to be completed to minimize the risk?</a:t>
                      </a:r>
                    </a:p>
                  </a:txBody>
                  <a:tcPr marL="8155" marR="8155" marT="8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6014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8155" marR="8155" marT="8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8155" marR="8155" marT="8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8155" marR="8155" marT="8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8155" marR="8155" marT="8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8155" marR="8155" marT="8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8155" marR="8155" marT="8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06014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8155" marR="8155" marT="8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8155" marR="8155" marT="8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8155" marR="8155" marT="8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8155" marR="8155" marT="8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8155" marR="8155" marT="8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8155" marR="8155" marT="8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6014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8155" marR="8155" marT="8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8155" marR="8155" marT="8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8155" marR="8155" marT="8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8155" marR="8155" marT="8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8155" marR="8155" marT="8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8155" marR="8155" marT="8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6014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8155" marR="8155" marT="8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8155" marR="8155" marT="8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8155" marR="8155" marT="8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8155" marR="8155" marT="8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8155" marR="8155" marT="8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8155" marR="8155" marT="8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6014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8155" marR="8155" marT="8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8155" marR="8155" marT="8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8155" marR="8155" marT="8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8155" marR="8155" marT="8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8155" marR="8155" marT="8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8155" marR="8155" marT="8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6014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8155" marR="8155" marT="8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8155" marR="8155" marT="8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8155" marR="8155" marT="8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8155" marR="8155" marT="8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8155" marR="8155" marT="8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8155" marR="8155" marT="8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6014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8155" marR="8155" marT="8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8155" marR="8155" marT="8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8155" marR="8155" marT="8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8155" marR="8155" marT="8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8155" marR="8155" marT="8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8155" marR="8155" marT="8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6014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8155" marR="8155" marT="8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8155" marR="8155" marT="8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8155" marR="8155" marT="8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8155" marR="8155" marT="8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8155" marR="8155" marT="8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8155" marR="8155" marT="8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06014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8155" marR="8155" marT="8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8155" marR="8155" marT="8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8155" marR="8155" marT="8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8155" marR="8155" marT="8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8155" marR="8155" marT="8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8155" marR="8155" marT="8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6014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8155" marR="8155" marT="8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8155" marR="8155" marT="8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8155" marR="8155" marT="8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8155" marR="8155" marT="8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8155" marR="8155" marT="8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8155" marR="8155" marT="8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6014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8155" marR="8155" marT="8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8155" marR="8155" marT="8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8155" marR="8155" marT="8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8155" marR="8155" marT="8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8155" marR="8155" marT="8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8155" marR="8155" marT="8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6014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8155" marR="8155" marT="8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8155" marR="8155" marT="8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8155" marR="8155" marT="8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8155" marR="8155" marT="8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8155" marR="8155" marT="8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8155" marR="8155" marT="8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6014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8155" marR="8155" marT="8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8155" marR="8155" marT="8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8155" marR="8155" marT="8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8155" marR="8155" marT="8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8155" marR="8155" marT="8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8155" marR="8155" marT="8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6014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8155" marR="8155" marT="8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8155" marR="8155" marT="8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8155" marR="8155" marT="8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8155" marR="8155" marT="8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8155" marR="8155" marT="8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8155" marR="8155" marT="8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6014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8155" marR="8155" marT="8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8155" marR="8155" marT="8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8155" marR="8155" marT="8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8155" marR="8155" marT="8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8155" marR="8155" marT="8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8155" marR="8155" marT="8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06014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8155" marR="8155" marT="8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8155" marR="8155" marT="8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8155" marR="8155" marT="8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8155" marR="8155" marT="8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8155" marR="8155" marT="8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8155" marR="8155" marT="8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6014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8155" marR="8155" marT="8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8155" marR="8155" marT="8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8155" marR="8155" marT="8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8155" marR="8155" marT="8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8155" marR="8155" marT="8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8155" marR="8155" marT="8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6014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8155" marR="8155" marT="8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8155" marR="8155" marT="8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8155" marR="8155" marT="8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8155" marR="8155" marT="8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8155" marR="8155" marT="8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8155" marR="8155" marT="8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6014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8155" marR="8155" marT="8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8155" marR="8155" marT="8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8155" marR="8155" marT="8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8155" marR="8155" marT="8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8155" marR="8155" marT="8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8155" marR="8155" marT="8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6014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8155" marR="8155" marT="8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8155" marR="8155" marT="8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8155" marR="8155" marT="8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8155" marR="8155" marT="8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8155" marR="8155" marT="8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8155" marR="8155" marT="8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6014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8155" marR="8155" marT="8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8155" marR="8155" marT="8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8155" marR="8155" marT="8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8155" marR="8155" marT="8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8155" marR="8155" marT="8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8155" marR="8155" marT="8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06014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8155" marR="8155" marT="8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8155" marR="8155" marT="8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8155" marR="8155" marT="8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8155" marR="8155" marT="8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8155" marR="8155" marT="8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8155" marR="8155" marT="8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6014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8155" marR="8155" marT="8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8155" marR="8155" marT="8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8155" marR="8155" marT="8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8155" marR="8155" marT="8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8155" marR="8155" marT="8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8155" marR="8155" marT="8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6014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8155" marR="8155" marT="8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8155" marR="8155" marT="8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8155" marR="8155" marT="8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8155" marR="8155" marT="8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8155" marR="8155" marT="8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8155" marR="8155" marT="8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6014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8155" marR="8155" marT="8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8155" marR="8155" marT="8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8155" marR="8155" marT="8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8155" marR="8155" marT="8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8155" marR="8155" marT="8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8155" marR="8155" marT="8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6014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8155" marR="8155" marT="8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8155" marR="8155" marT="8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8155" marR="8155" marT="8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8155" marR="8155" marT="8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8155" marR="8155" marT="8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8155" marR="8155" marT="8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6014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8155" marR="8155" marT="8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8155" marR="8155" marT="8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8155" marR="8155" marT="8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8155" marR="8155" marT="8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8155" marR="8155" marT="8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8155" marR="8155" marT="8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6014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8155" marR="8155" marT="8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8155" marR="8155" marT="8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8155" marR="8155" marT="8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8155" marR="8155" marT="8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8155" marR="8155" marT="8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8155" marR="8155" marT="8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06014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8155" marR="8155" marT="8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8155" marR="8155" marT="8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8155" marR="8155" marT="8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8155" marR="8155" marT="8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8155" marR="8155" marT="8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8155" marR="8155" marT="8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6014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8155" marR="8155" marT="8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8155" marR="8155" marT="8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8155" marR="8155" marT="8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8155" marR="8155" marT="8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8155" marR="8155" marT="8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8155" marR="8155" marT="8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6014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8155" marR="8155" marT="8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8155" marR="8155" marT="8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8155" marR="8155" marT="8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8155" marR="8155" marT="8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8155" marR="8155" marT="8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8155" marR="8155" marT="8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6014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8155" marR="8155" marT="8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8155" marR="8155" marT="8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8155" marR="8155" marT="8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8155" marR="8155" marT="8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8155" marR="8155" marT="8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8155" marR="8155" marT="8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50660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 dirty="0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8155" marR="8155" marT="8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8155" marR="8155" marT="8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8155" marR="8155" marT="8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 dirty="0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8155" marR="8155" marT="8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8155" marR="8155" marT="8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 dirty="0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8155" marR="8155" marT="8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1652304" y="6281095"/>
            <a:ext cx="7354197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0" i="0" dirty="0" smtClean="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* A Probability 1 being most likely and 3 being least likely to happen.</a:t>
            </a:r>
          </a:p>
          <a:p>
            <a:r>
              <a:rPr lang="en-US" sz="1600" b="0" i="0" dirty="0" smtClean="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* B Severity 1 being most severe and 3 being the least severe.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5444520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Supervisors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Have a meeting with organizers of the event and go over risk management form.  </a:t>
            </a:r>
          </a:p>
          <a:p>
            <a:r>
              <a:rPr lang="en-US" dirty="0" smtClean="0"/>
              <a:t>Understand risks and decide on number of supervisors needed.</a:t>
            </a:r>
          </a:p>
          <a:p>
            <a:r>
              <a:rPr lang="en-US" dirty="0" smtClean="0"/>
              <a:t>Work closely with Director and CAS Coordinator to manage risks.</a:t>
            </a:r>
          </a:p>
          <a:p>
            <a:r>
              <a:rPr lang="en-US" dirty="0" smtClean="0"/>
              <a:t>Have first aid kit, working cell phone with emergency phone numbers at all events.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110805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Phone numbers of area doctors and hospitals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Dr. Andrea at </a:t>
            </a:r>
            <a:r>
              <a:rPr lang="en-US" dirty="0" err="1" smtClean="0"/>
              <a:t>BeachSide</a:t>
            </a:r>
            <a:r>
              <a:rPr lang="en-US" dirty="0" smtClean="0"/>
              <a:t> Clinic in </a:t>
            </a:r>
            <a:r>
              <a:rPr lang="en-US" dirty="0" err="1" smtClean="0"/>
              <a:t>Huacus</a:t>
            </a:r>
            <a:r>
              <a:rPr lang="en-US" dirty="0" smtClean="0"/>
              <a:t>:  2653-9911</a:t>
            </a:r>
          </a:p>
          <a:p>
            <a:r>
              <a:rPr lang="en-US" dirty="0" smtClean="0"/>
              <a:t>CIMA Guanacaste Hospital: 2957-6094</a:t>
            </a:r>
          </a:p>
          <a:p>
            <a:r>
              <a:rPr lang="en-US" dirty="0" err="1" smtClean="0"/>
              <a:t>BeachSide</a:t>
            </a:r>
            <a:r>
              <a:rPr lang="en-US" dirty="0" smtClean="0"/>
              <a:t> Dental </a:t>
            </a:r>
            <a:r>
              <a:rPr lang="en-US" dirty="0" err="1" smtClean="0"/>
              <a:t>Huacus</a:t>
            </a:r>
            <a:r>
              <a:rPr lang="en-US" dirty="0" smtClean="0"/>
              <a:t> and Grande:  2653-9911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46318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Important phone numbers of La Paz Community School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School phone number:  2654-6087</a:t>
            </a:r>
          </a:p>
          <a:p>
            <a:r>
              <a:rPr lang="en-US" dirty="0" smtClean="0"/>
              <a:t>If it is not during school hours:</a:t>
            </a:r>
          </a:p>
          <a:p>
            <a:r>
              <a:rPr lang="en-US" dirty="0" smtClean="0"/>
              <a:t>CAS Coordinator, Amy Jacobs: 8704-0001</a:t>
            </a:r>
          </a:p>
          <a:p>
            <a:r>
              <a:rPr lang="en-US" dirty="0" smtClean="0"/>
              <a:t>Director, Abel </a:t>
            </a:r>
            <a:r>
              <a:rPr lang="en-US" dirty="0" err="1" smtClean="0"/>
              <a:t>McClennen</a:t>
            </a:r>
            <a:r>
              <a:rPr lang="en-US" dirty="0" smtClean="0"/>
              <a:t>:  8350-9102</a:t>
            </a:r>
          </a:p>
          <a:p>
            <a:r>
              <a:rPr lang="en-US" dirty="0" smtClean="0"/>
              <a:t>IB Coordinator and Administrator: Erika </a:t>
            </a:r>
            <a:r>
              <a:rPr lang="en-US" dirty="0" err="1" smtClean="0"/>
              <a:t>Quinonez</a:t>
            </a:r>
            <a:r>
              <a:rPr lang="en-US" dirty="0" smtClean="0"/>
              <a:t>: 8877-6655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747029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1872</TotalTime>
  <Words>320</Words>
  <Application>Microsoft Macintosh PowerPoint</Application>
  <PresentationFormat>On-screen Show (4:3)</PresentationFormat>
  <Paragraphs>434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Risk Management</vt:lpstr>
      <vt:lpstr>Identifying Hazards and Taking Precautions</vt:lpstr>
      <vt:lpstr>La Paz Risk Management Form</vt:lpstr>
      <vt:lpstr>Supervisors</vt:lpstr>
      <vt:lpstr>Phone numbers of area doctors and hospitals</vt:lpstr>
      <vt:lpstr>Important phone numbers of La Paz Community School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Risk Management</dc:title>
  <dc:creator>Amy Jacobs</dc:creator>
  <cp:lastModifiedBy>Amy Jacobs</cp:lastModifiedBy>
  <cp:revision>5</cp:revision>
  <dcterms:created xsi:type="dcterms:W3CDTF">2015-09-14T12:01:05Z</dcterms:created>
  <dcterms:modified xsi:type="dcterms:W3CDTF">2015-09-15T19:13:39Z</dcterms:modified>
</cp:coreProperties>
</file>